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3" r:id="rId16"/>
    <p:sldId id="274" r:id="rId17"/>
    <p:sldId id="275" r:id="rId18"/>
    <p:sldId id="276" r:id="rId19"/>
    <p:sldId id="277" r:id="rId20"/>
    <p:sldId id="281" r:id="rId21"/>
    <p:sldId id="278" r:id="rId22"/>
    <p:sldId id="279" r:id="rId23"/>
    <p:sldId id="280" r:id="rId24"/>
    <p:sldId id="283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  <a:srgbClr val="00B058"/>
    <a:srgbClr val="01CF5E"/>
    <a:srgbClr val="0468FC"/>
    <a:srgbClr val="168419"/>
    <a:srgbClr val="19931C"/>
    <a:srgbClr val="F0E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64" d="100"/>
          <a:sy n="64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7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светофорик 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717" y="4041328"/>
            <a:ext cx="1733739" cy="2340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светофорик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3240360"/>
            <a:ext cx="1716261" cy="3356992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B135-1032-4F2D-9526-31EB7F8ABE1A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032A-3137-4283-BE36-6861A1BBF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1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.ytimg.com/vi/_euN4xyG7i0/hqdefault.jpg" TargetMode="External"/><Relationship Id="rId13" Type="http://schemas.openxmlformats.org/officeDocument/2006/relationships/hyperlink" Target="http://ussuriysk.bezformata.ru/content/image119741893.jpg" TargetMode="External"/><Relationship Id="rId18" Type="http://schemas.openxmlformats.org/officeDocument/2006/relationships/hyperlink" Target="http://www.users.globalnet.co.uk/~tshirt/images/teenager1.gif" TargetMode="External"/><Relationship Id="rId26" Type="http://schemas.openxmlformats.org/officeDocument/2006/relationships/image" Target="../media/image26.png"/><Relationship Id="rId3" Type="http://schemas.openxmlformats.org/officeDocument/2006/relationships/hyperlink" Target="http://img.pornoslon.org/788859.jpg" TargetMode="External"/><Relationship Id="rId21" Type="http://schemas.openxmlformats.org/officeDocument/2006/relationships/hyperlink" Target="http://cs616318.vk.me/v616318349/b2d9/h8-GjIgLXIs.jpg" TargetMode="External"/><Relationship Id="rId7" Type="http://schemas.openxmlformats.org/officeDocument/2006/relationships/hyperlink" Target="http://www.youtube.com/watch?v=8dMvmipg1DQ" TargetMode="External"/><Relationship Id="rId12" Type="http://schemas.openxmlformats.org/officeDocument/2006/relationships/hyperlink" Target="http://mypresentation.ru/documents/955de007e2411ab5d6fdc4a56e9304ef/img6.jpg" TargetMode="External"/><Relationship Id="rId17" Type="http://schemas.openxmlformats.org/officeDocument/2006/relationships/hyperlink" Target="http://i809.photobucket.com/albums/zz20/muralidhar9e/kids/AN059.gif" TargetMode="External"/><Relationship Id="rId25" Type="http://schemas.openxmlformats.org/officeDocument/2006/relationships/image" Target="../media/image23.jpeg"/><Relationship Id="rId2" Type="http://schemas.openxmlformats.org/officeDocument/2006/relationships/hyperlink" Target="http://1.bp.blogspot.com/-aGwUWwwuoSY/UR-mbUniyNI/AAAAAAAASA0/8amP4qmvs8E/s768/road-hd-wallpaper-10.jpg" TargetMode="External"/><Relationship Id="rId16" Type="http://schemas.openxmlformats.org/officeDocument/2006/relationships/hyperlink" Target="http://s011.radikal.ru/i318/1504/bc/75095123f778.gif" TargetMode="External"/><Relationship Id="rId20" Type="http://schemas.openxmlformats.org/officeDocument/2006/relationships/hyperlink" Target="http://www.clker.com/cliparts/L/f/q/t/C/0/no-u-turn-sign-hi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try9abPKq04" TargetMode="External"/><Relationship Id="rId11" Type="http://schemas.openxmlformats.org/officeDocument/2006/relationships/hyperlink" Target="http://mypresentation.ru/documents/955de007e2411ab5d6fdc4a56e9304ef/img5.jpg" TargetMode="External"/><Relationship Id="rId24" Type="http://schemas.openxmlformats.org/officeDocument/2006/relationships/hyperlink" Target="http://lusana.ru/files/6036/573/33.jpg" TargetMode="External"/><Relationship Id="rId5" Type="http://schemas.openxmlformats.org/officeDocument/2006/relationships/hyperlink" Target="http://mirnoe.caduk.ru/images/foto2.png" TargetMode="External"/><Relationship Id="rId15" Type="http://schemas.openxmlformats.org/officeDocument/2006/relationships/hyperlink" Target="http://img.photobucket.com/albums/v344/makeoutmusic/brock.gif" TargetMode="External"/><Relationship Id="rId23" Type="http://schemas.openxmlformats.org/officeDocument/2006/relationships/hyperlink" Target="http://iplayer.fm/" TargetMode="External"/><Relationship Id="rId10" Type="http://schemas.openxmlformats.org/officeDocument/2006/relationships/hyperlink" Target="http://bezformata.ru/content/Images/000/023/340/image23340170.jpg" TargetMode="External"/><Relationship Id="rId19" Type="http://schemas.openxmlformats.org/officeDocument/2006/relationships/hyperlink" Target="http://www.i2clipart.com/cliparts/7/0/b/1/clipart-roadsign-turn-left-512x512-70b1.png" TargetMode="External"/><Relationship Id="rId4" Type="http://schemas.openxmlformats.org/officeDocument/2006/relationships/hyperlink" Target="http://detskiy1972sad.caduk.ru/images/5.png" TargetMode="External"/><Relationship Id="rId9" Type="http://schemas.openxmlformats.org/officeDocument/2006/relationships/hyperlink" Target="http://idvv.ru/content/images/Vnimanie_deti.jpg" TargetMode="External"/><Relationship Id="rId14" Type="http://schemas.openxmlformats.org/officeDocument/2006/relationships/hyperlink" Target="http://bigslide.ru/images/15/14027/960/img3.jpg" TargetMode="External"/><Relationship Id="rId22" Type="http://schemas.openxmlformats.org/officeDocument/2006/relationships/hyperlink" Target="http://fs00.infourok.ru/images/doc/6/7802/hello_html_m3f681ad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14959"/>
            <a:ext cx="8352928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0EA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дорожного движения на загородной дороге</a:t>
            </a:r>
            <a:endParaRPr lang="ru-RU" b="1" spc="50" dirty="0">
              <a:ln w="11430"/>
              <a:solidFill>
                <a:srgbClr val="F0EA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стрелка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68" y="6093296"/>
            <a:ext cx="504000" cy="504000"/>
          </a:xfrm>
          <a:prstGeom prst="rect">
            <a:avLst/>
          </a:prstGeom>
        </p:spPr>
      </p:pic>
      <p:pic>
        <p:nvPicPr>
          <p:cNvPr id="6" name="Рисунок 5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pic>
        <p:nvPicPr>
          <p:cNvPr id="7" name="Рисунок 6" descr="мужчина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66928" y="3573016"/>
            <a:ext cx="2057400" cy="1428750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96E-6 L -0.88768 0.01133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9" y="3501008"/>
            <a:ext cx="66967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При отсутствии пешеходного перехода или перекрестка пешеходу разрешается переходить дорогу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под прямым углом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к краю проезжей части на участке без разделительной полосы и ограждений. При этом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дорога должна хорошо просматриваться в обе стороны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</a:p>
          <a:p>
            <a:pPr algn="just"/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4" name="Рисунок 3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pic>
        <p:nvPicPr>
          <p:cNvPr id="6" name="Рисунок 5" descr="дорога 3.jpg"/>
          <p:cNvPicPr>
            <a:picLocks noChangeAspect="1"/>
          </p:cNvPicPr>
          <p:nvPr/>
        </p:nvPicPr>
        <p:blipFill>
          <a:blip r:embed="rId3" cstate="print"/>
          <a:srcRect l="6720" t="18083" b="23301"/>
          <a:stretch>
            <a:fillRect/>
          </a:stretch>
        </p:blipFill>
        <p:spPr>
          <a:xfrm>
            <a:off x="395537" y="260648"/>
            <a:ext cx="6951111" cy="3276000"/>
          </a:xfrm>
          <a:prstGeom prst="rect">
            <a:avLst/>
          </a:prstGeom>
        </p:spPr>
      </p:pic>
      <p:pic>
        <p:nvPicPr>
          <p:cNvPr id="7" name="Рисунок 6" descr="шагае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060848"/>
            <a:ext cx="619125" cy="1066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41813E-7 L 0.49375 -0.0148 " pathEditMode="relative" rAng="0" ptsTypes="AA">
                                      <p:cBhvr>
                                        <p:cTn id="6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Нельзя выходить на проезжую часть, потому что может задеть проезжающая мимо машина.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Водителю легче заметить одежду ярких цветов! Носите на одежде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светоотражающие элементы –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фликеры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!</a:t>
            </a:r>
          </a:p>
        </p:txBody>
      </p:sp>
      <p:pic>
        <p:nvPicPr>
          <p:cNvPr id="5" name="Рисунок 4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pic>
        <p:nvPicPr>
          <p:cNvPr id="8" name="Рисунок 7" descr="f998acfa69053b9b0e88ffa29e5bb155.jpg"/>
          <p:cNvPicPr>
            <a:picLocks noChangeAspect="1"/>
          </p:cNvPicPr>
          <p:nvPr/>
        </p:nvPicPr>
        <p:blipFill>
          <a:blip r:embed="rId4" cstate="print"/>
          <a:srcRect l="8375" r="6685"/>
          <a:stretch>
            <a:fillRect/>
          </a:stretch>
        </p:blipFill>
        <p:spPr>
          <a:xfrm>
            <a:off x="395536" y="1412775"/>
            <a:ext cx="6677106" cy="367200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Сигнал машины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6632"/>
            <a:ext cx="8229600" cy="64087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Викторина </a:t>
            </a: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«Как ты запомнил правила дорожного движения на загородной дороге?»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Условия игры: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6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Играют все учащиеся класса.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Играть можно как командой, так 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  индивидуально.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 ответа принадлежит участнику,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первым поднявшему руку.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ru-RU" sz="2800" i="0" u="none" strike="noStrike" kern="1200" normalizeH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За каждый правильный ответ</a:t>
            </a:r>
            <a:r>
              <a:rPr kumimoji="0" lang="ru-RU" sz="2800" i="0" u="none" strike="noStrike" kern="1200" normalizeH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жетон.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Выигрывает участник или команда,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набравшая большее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жетонов.</a:t>
            </a:r>
            <a:endParaRPr kumimoji="0" lang="ru-RU" sz="3200" i="0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№1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Шоссе.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называется проезжая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часть дороги с твёрдым покрытием?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№2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Пешеход.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называют человека, который совершает движение пешком?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№3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Пешеходы.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называют людей, ведущих рядом с собой велосипед, мопед или мотоцикл?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№4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Обочины.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называются места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пешеходов справа и слева от проезжей части загородной дороги?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№5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Пешеходы должны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двигаться по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обочинам навстречу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идущему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транспорту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28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должны двигаться пешеходы по загородной дороге?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№6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Картинка №2.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какой картинке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пешеходы двигаются правильно?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5" y="139258"/>
            <a:ext cx="1620000" cy="20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1466" y="2227490"/>
            <a:ext cx="1620000" cy="19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243714"/>
            <a:ext cx="1620000" cy="192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№7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Пешеходы, ведущие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велосипед, мопед или мотоцикл, должны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двигаться по обочине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ahoma" pitchFamily="34" charset="0"/>
              </a:rPr>
              <a:t>по ходу движения транспортных средств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endParaRPr lang="ru-RU" sz="28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должны двигаться пешеходы, ведущие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рядом с собой велосипед, мопед или мотоцикл?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5786"/>
            <a:ext cx="8229600" cy="10129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Большинство дорожно-транспортных происшествий совершаются по причинам: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467544" y="1844824"/>
            <a:ext cx="6840760" cy="432048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легкомыслия и невнимательности к окружающим,</a:t>
            </a:r>
            <a:endParaRPr kumimoji="0" lang="ru-RU" sz="24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недостаточной опытности,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неуважения к другим людям,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небрежного отношения к выполнению своих обязанностей,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и, наконец, просто из-за незнания и нарушения «Правил дорожного движения».</a:t>
            </a:r>
          </a:p>
        </p:txBody>
      </p:sp>
      <p:pic>
        <p:nvPicPr>
          <p:cNvPr id="4" name="Рисунок 3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Столкновение машин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№8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Пешеходам нельзя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выходить на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проезжую часть,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потому что может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задеть проезжающая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мимо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машина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 пешеходам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нельзя выходить на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проезжую часть дороги?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№9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ahoma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Переходить дорогу нужно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под прямым углом 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к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проезжей части на участке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без разделительной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полосы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, где она хорошо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просматривается в обе стороны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.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нужно переходить загородную дорогу?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№10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ahoma" pitchFamily="34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Пешеходам нужно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носить одежду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ярких цветов 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со светоотражающими элементами – </a:t>
            </a:r>
          </a:p>
          <a:p>
            <a:pPr algn="ctr"/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фликерами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Какую одежду нужно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носить пешеходам, когда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улице уже сумерки?</a:t>
            </a:r>
          </a:p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Вопрос №11</a:t>
            </a: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5733256"/>
            <a:ext cx="2808312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ahoma" pitchFamily="34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Безопасное.</a:t>
            </a:r>
            <a:br>
              <a:rPr lang="ru-RU" sz="36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340768"/>
            <a:ext cx="5400600" cy="37444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называется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состояние, когда не угрожает опасность?</a:t>
            </a:r>
          </a:p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76" y="6237368"/>
            <a:ext cx="43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стоп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093352"/>
            <a:ext cx="504000" cy="504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331640" y="404664"/>
            <a:ext cx="5688632" cy="4068000"/>
          </a:xfrm>
          <a:prstGeom prst="wedgeRoundRectCallout">
            <a:avLst>
              <a:gd name="adj1" fmla="val 56570"/>
              <a:gd name="adj2" fmla="val 65563"/>
              <a:gd name="adj3" fmla="val 16667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Молодцы, ребята! 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Спасибо вам за работу. Помните, что правила дорожного движения нужно не только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знать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, но и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соблюдать</a:t>
            </a:r>
            <a:r>
              <a:rPr lang="ru-RU" sz="28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</a:p>
          <a:p>
            <a:pPr algn="ctr"/>
            <a:endParaRPr lang="ru-RU" sz="2400" b="1" dirty="0" smtClean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нижка.jpg"/>
          <p:cNvPicPr>
            <a:picLocks noChangeAspect="1"/>
          </p:cNvPicPr>
          <p:nvPr/>
        </p:nvPicPr>
        <p:blipFill>
          <a:blip r:embed="rId3" cstate="print"/>
          <a:srcRect t="8524" b="6233"/>
          <a:stretch>
            <a:fillRect/>
          </a:stretch>
        </p:blipFill>
        <p:spPr>
          <a:xfrm>
            <a:off x="2411760" y="2169104"/>
            <a:ext cx="3432886" cy="2196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думае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19823" y="5337352"/>
            <a:ext cx="577983" cy="126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Источники:</a:t>
            </a:r>
            <a:endParaRPr lang="ru-RU" b="1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005" y="692696"/>
            <a:ext cx="721832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hlinkClick r:id="rId2"/>
              </a:rPr>
              <a:t>дорога</a:t>
            </a:r>
            <a:endParaRPr lang="ru-RU" sz="1400" dirty="0" smtClean="0"/>
          </a:p>
          <a:p>
            <a:r>
              <a:rPr lang="ru-RU" sz="1400" u="sng" dirty="0" smtClean="0">
                <a:hlinkClick r:id="rId3"/>
              </a:rPr>
              <a:t>http://img.pornoslon.org/788859.jpg</a:t>
            </a:r>
            <a:r>
              <a:rPr lang="ru-RU" sz="1400" dirty="0" smtClean="0"/>
              <a:t> дорога </a:t>
            </a:r>
          </a:p>
          <a:p>
            <a:r>
              <a:rPr lang="ru-RU" sz="1400" u="sng" dirty="0" smtClean="0">
                <a:hlinkClick r:id="rId4"/>
              </a:rPr>
              <a:t>http://detskiy1972sad.caduk.ru/images/5.png</a:t>
            </a:r>
            <a:r>
              <a:rPr lang="ru-RU" sz="1400" dirty="0" smtClean="0"/>
              <a:t> </a:t>
            </a:r>
            <a:r>
              <a:rPr lang="ru-RU" sz="1400" dirty="0" err="1" smtClean="0"/>
              <a:t>светофорик</a:t>
            </a:r>
            <a:r>
              <a:rPr lang="ru-RU" sz="1400" dirty="0" smtClean="0"/>
              <a:t> 2</a:t>
            </a:r>
          </a:p>
          <a:p>
            <a:r>
              <a:rPr lang="ru-RU" sz="1400" u="sng" dirty="0" smtClean="0">
                <a:hlinkClick r:id="rId5"/>
              </a:rPr>
              <a:t>http://mirnoe.caduk.ru/images/foto2.png</a:t>
            </a:r>
            <a:r>
              <a:rPr lang="ru-RU" sz="1400" dirty="0" smtClean="0"/>
              <a:t> </a:t>
            </a:r>
            <a:r>
              <a:rPr lang="ru-RU" sz="1400" dirty="0" err="1" smtClean="0"/>
              <a:t>светофорик</a:t>
            </a:r>
            <a:r>
              <a:rPr lang="ru-RU" sz="1400" dirty="0" smtClean="0"/>
              <a:t> 3</a:t>
            </a:r>
          </a:p>
          <a:p>
            <a:r>
              <a:rPr lang="ru-RU" sz="1400" u="sng" dirty="0" smtClean="0">
                <a:hlinkClick r:id="rId6"/>
              </a:rPr>
              <a:t>http://www.youtube.com/watch?v=try9abPKq04</a:t>
            </a:r>
            <a:r>
              <a:rPr lang="ru-RU" sz="1400" dirty="0" smtClean="0"/>
              <a:t> видеоролик 1</a:t>
            </a:r>
          </a:p>
          <a:p>
            <a:r>
              <a:rPr lang="ru-RU" sz="1400" u="sng" dirty="0" smtClean="0">
                <a:hlinkClick r:id="rId7"/>
              </a:rPr>
              <a:t>http://www.youtube.com/watch?v=8dMvmipg1DQ</a:t>
            </a:r>
            <a:r>
              <a:rPr lang="ru-RU" sz="1400" dirty="0" smtClean="0"/>
              <a:t> видеоролик 2</a:t>
            </a:r>
          </a:p>
          <a:p>
            <a:r>
              <a:rPr lang="ru-RU" sz="1400" u="sng" dirty="0" smtClean="0">
                <a:hlinkClick r:id="rId8"/>
              </a:rPr>
              <a:t>http://i.ytimg.com/vi/_euN4xyG7i0/hqdefault.jpg</a:t>
            </a:r>
            <a:r>
              <a:rPr lang="ru-RU" sz="1400" dirty="0" smtClean="0"/>
              <a:t> сбили ребёнка</a:t>
            </a:r>
          </a:p>
          <a:p>
            <a:r>
              <a:rPr lang="ru-RU" sz="1400" u="sng" dirty="0" smtClean="0">
                <a:hlinkClick r:id="rId9"/>
              </a:rPr>
              <a:t>http://idvv.ru/content/images/Vnimanie_deti.jpg</a:t>
            </a:r>
            <a:r>
              <a:rPr lang="ru-RU" sz="1400" dirty="0" smtClean="0"/>
              <a:t> велосипедист</a:t>
            </a:r>
          </a:p>
          <a:p>
            <a:r>
              <a:rPr lang="ru-RU" sz="1400" u="sng" dirty="0" smtClean="0">
                <a:hlinkClick r:id="rId10"/>
              </a:rPr>
              <a:t>http://bezformata.ru/content/Images/000/023/340/image23340170.jpg</a:t>
            </a:r>
            <a:r>
              <a:rPr lang="ru-RU" sz="1400" dirty="0" smtClean="0"/>
              <a:t> инвалидная коляска</a:t>
            </a:r>
          </a:p>
          <a:p>
            <a:r>
              <a:rPr lang="ru-RU" sz="1400" u="sng" dirty="0" smtClean="0">
                <a:hlinkClick r:id="rId11"/>
              </a:rPr>
              <a:t>http://mypresentation.ru/documents/955de007e2411ab5d6fdc4a56e9304ef/img5.jpg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загородные дороги</a:t>
            </a:r>
          </a:p>
          <a:p>
            <a:r>
              <a:rPr lang="ru-RU" sz="1400" u="sng" dirty="0" smtClean="0">
                <a:hlinkClick r:id="rId12"/>
              </a:rPr>
              <a:t>http://mypresentation.ru/documents/955de007e2411ab5d6fdc4a56e9304ef/img6.jpg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движение на загородной дороге</a:t>
            </a:r>
          </a:p>
          <a:p>
            <a:r>
              <a:rPr lang="ru-RU" sz="1400" u="sng" dirty="0" smtClean="0">
                <a:hlinkClick r:id="rId13"/>
              </a:rPr>
              <a:t>http://ussuriysk.bezformata.ru/content/image119741893.jpg</a:t>
            </a:r>
            <a:r>
              <a:rPr lang="ru-RU" sz="1400" dirty="0" smtClean="0"/>
              <a:t> светоотражатели</a:t>
            </a:r>
          </a:p>
          <a:p>
            <a:r>
              <a:rPr lang="ru-RU" sz="1400" u="sng" dirty="0" smtClean="0">
                <a:hlinkClick r:id="rId14"/>
              </a:rPr>
              <a:t>http://bigslide.ru/images/15/14027/960/img3.jpg</a:t>
            </a:r>
            <a:r>
              <a:rPr lang="ru-RU" sz="1400" dirty="0" smtClean="0"/>
              <a:t> викторина</a:t>
            </a:r>
          </a:p>
          <a:p>
            <a:r>
              <a:rPr lang="ru-RU" sz="1400" u="sng" dirty="0" smtClean="0">
                <a:hlinkClick r:id="rId15"/>
              </a:rPr>
              <a:t>http://img.photobucket.com/albums/v344/makeoutmusic/brock.gif</a:t>
            </a:r>
            <a:r>
              <a:rPr lang="ru-RU" sz="1400" dirty="0" smtClean="0"/>
              <a:t> пешеходы</a:t>
            </a:r>
          </a:p>
          <a:p>
            <a:r>
              <a:rPr lang="ru-RU" sz="1400" u="sng" dirty="0" smtClean="0">
                <a:hlinkClick r:id="rId16"/>
              </a:rPr>
              <a:t>http://s011.radikal.ru/i318/1504/bc/75095123f778.gif</a:t>
            </a:r>
            <a:r>
              <a:rPr lang="ru-RU" sz="1400" dirty="0" smtClean="0"/>
              <a:t> мужчина</a:t>
            </a:r>
          </a:p>
          <a:p>
            <a:r>
              <a:rPr lang="ru-RU" sz="1400" u="sng" dirty="0" smtClean="0">
                <a:hlinkClick r:id="rId17"/>
              </a:rPr>
              <a:t>http://i809.photobucket.com/albums/zz20/muralidhar9e/kids/AN059.gif</a:t>
            </a:r>
            <a:r>
              <a:rPr lang="ru-RU" sz="1400" dirty="0" smtClean="0"/>
              <a:t> мальчик</a:t>
            </a:r>
          </a:p>
          <a:p>
            <a:r>
              <a:rPr lang="ru-RU" sz="1400" u="sng" dirty="0" smtClean="0">
                <a:hlinkClick r:id="rId18"/>
              </a:rPr>
              <a:t>http://www.users.globalnet.co.uk/~tshirt/images/teenager1.gif</a:t>
            </a:r>
            <a:r>
              <a:rPr lang="ru-RU" sz="1400" dirty="0" smtClean="0"/>
              <a:t> пешеход</a:t>
            </a:r>
          </a:p>
          <a:p>
            <a:r>
              <a:rPr lang="ru-RU" sz="1400" u="sng" dirty="0" smtClean="0">
                <a:hlinkClick r:id="rId19"/>
              </a:rPr>
              <a:t>http://www.i2clipart.com/cliparts/7/0/b/1/clipart-roadsign-turn-left-512x512-70b1.png</a:t>
            </a:r>
            <a:r>
              <a:rPr lang="ru-RU" sz="1400" dirty="0" smtClean="0"/>
              <a:t> стрелка</a:t>
            </a:r>
          </a:p>
          <a:p>
            <a:r>
              <a:rPr lang="ru-RU" sz="1400" u="sng" dirty="0" smtClean="0">
                <a:hlinkClick r:id="rId20"/>
              </a:rPr>
              <a:t>http://www.clker.com/cliparts/L/f/q/t/C/0/no-u-turn-sign-hi.png</a:t>
            </a:r>
            <a:r>
              <a:rPr lang="ru-RU" sz="1400" dirty="0" smtClean="0"/>
              <a:t> источники</a:t>
            </a:r>
          </a:p>
          <a:p>
            <a:r>
              <a:rPr lang="ru-RU" sz="1400" u="sng" dirty="0" smtClean="0">
                <a:hlinkClick r:id="rId21"/>
              </a:rPr>
              <a:t>http://cs616318.vk.me/v616318349/b2d9/h8-GjIgLXIs.jpg</a:t>
            </a:r>
            <a:r>
              <a:rPr lang="ru-RU" sz="1400" dirty="0" smtClean="0"/>
              <a:t> стоп</a:t>
            </a:r>
          </a:p>
          <a:p>
            <a:r>
              <a:rPr lang="ru-RU" sz="1400" u="sng" dirty="0" smtClean="0">
                <a:hlinkClick r:id="rId22"/>
              </a:rPr>
              <a:t>http://fs00.infourok.ru/images/doc/6/7802/hello_html_m3f681ad0.jpg</a:t>
            </a:r>
            <a:r>
              <a:rPr lang="ru-RU" sz="1400" dirty="0" smtClean="0"/>
              <a:t> фон   </a:t>
            </a:r>
          </a:p>
          <a:p>
            <a:r>
              <a:rPr lang="ru-RU" sz="1400" u="sng" dirty="0" smtClean="0">
                <a:solidFill>
                  <a:srgbClr val="002060"/>
                </a:solidFill>
                <a:hlinkClick r:id="rId23"/>
              </a:rPr>
              <a:t>http://iplayer.fm</a:t>
            </a:r>
            <a:r>
              <a:rPr lang="ru-RU" sz="1400" dirty="0" smtClean="0">
                <a:solidFill>
                  <a:srgbClr val="002060"/>
                </a:solidFill>
              </a:rPr>
              <a:t>  </a:t>
            </a:r>
            <a:r>
              <a:rPr lang="ru-RU" sz="1400" dirty="0" smtClean="0"/>
              <a:t>звуки машин</a:t>
            </a:r>
          </a:p>
          <a:p>
            <a:r>
              <a:rPr lang="ru-RU" sz="1400" u="sng" dirty="0" smtClean="0">
                <a:hlinkClick r:id="rId24"/>
              </a:rPr>
              <a:t>http://lusana.ru/files/6036/573/33.jpg</a:t>
            </a:r>
            <a:r>
              <a:rPr lang="ru-RU" sz="1400" dirty="0" smtClean="0"/>
              <a:t> книжка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2408" y="6237368"/>
            <a:ext cx="43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топ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352" y="6093352"/>
            <a:ext cx="504000" cy="504000"/>
          </a:xfrm>
          <a:prstGeom prst="rect">
            <a:avLst/>
          </a:prstGeom>
        </p:spPr>
      </p:pic>
      <p:pic>
        <p:nvPicPr>
          <p:cNvPr id="3" name="Рисунок 2" descr="источники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 flipV="1">
            <a:off x="251520" y="6021288"/>
            <a:ext cx="576000" cy="576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60648"/>
            <a:ext cx="8075240" cy="158459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Больше всего подвержены травматизму на дорогах дети в возрасте </a:t>
            </a: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от 7 до 14 лет</a:t>
            </a: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то есть школьного возраста. </a:t>
            </a:r>
            <a:r>
              <a:rPr kumimoji="0" lang="ru-RU" sz="4000" b="1" i="0" u="none" strike="noStrike" kern="1200" normalizeH="0" baseline="0" noProof="0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ru-RU" sz="4000" b="1" i="0" u="none" strike="noStrike" kern="1200" normalizeH="0" baseline="0" noProof="0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дорог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6018245" cy="4513684"/>
          </a:xfrm>
          <a:prstGeom prst="rect">
            <a:avLst/>
          </a:prstGeom>
        </p:spPr>
      </p:pic>
      <p:pic>
        <p:nvPicPr>
          <p:cNvPr id="6" name="Рисунок 5" descr="пешехо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365104"/>
            <a:ext cx="3219450" cy="1019175"/>
          </a:xfrm>
          <a:prstGeom prst="rect">
            <a:avLst/>
          </a:prstGeom>
        </p:spPr>
      </p:pic>
      <p:pic>
        <p:nvPicPr>
          <p:cNvPr id="7" name="Рисунок 6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1665E-6 L -0.31771 -0.0009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95536" y="5085184"/>
            <a:ext cx="8208912" cy="1584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Наибольшее количество</a:t>
            </a:r>
            <a:r>
              <a:rPr kumimoji="0" lang="ru-RU" sz="2800" i="0" u="none" strike="noStrike" kern="1200" normalizeH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наездов на пешеходов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 загородных дорогах, как показывает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статистика, происходит </a:t>
            </a:r>
            <a:r>
              <a:rPr kumimoji="0" lang="ru-RU" sz="2800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 16 до 19 ч и с 0 до 5 ч.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Самые неприятные часы для </a:t>
            </a:r>
            <a:r>
              <a:rPr lang="ru-RU" sz="32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встречи</a:t>
            </a:r>
          </a:p>
          <a:p>
            <a:r>
              <a:rPr lang="ru-RU" sz="32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 </a:t>
            </a:r>
            <a:r>
              <a:rPr lang="ru-RU" sz="3200" b="1" dirty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пешеходами —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 12 до 20 ч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будильник 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260648"/>
            <a:ext cx="1363652" cy="1080120"/>
          </a:xfrm>
          <a:prstGeom prst="rect">
            <a:avLst/>
          </a:prstGeom>
        </p:spPr>
      </p:pic>
      <p:pic>
        <p:nvPicPr>
          <p:cNvPr id="7" name="Рисунок 6" descr="сбили ребёнка.jpg"/>
          <p:cNvPicPr>
            <a:picLocks noChangeAspect="1"/>
          </p:cNvPicPr>
          <p:nvPr/>
        </p:nvPicPr>
        <p:blipFill>
          <a:blip r:embed="rId4" cstate="print"/>
          <a:srcRect t="10878" b="13136"/>
          <a:stretch>
            <a:fillRect/>
          </a:stretch>
        </p:blipFill>
        <p:spPr>
          <a:xfrm>
            <a:off x="1667227" y="1556792"/>
            <a:ext cx="6001117" cy="3420000"/>
          </a:xfrm>
          <a:prstGeom prst="rect">
            <a:avLst/>
          </a:prstGeom>
        </p:spPr>
      </p:pic>
      <p:pic>
        <p:nvPicPr>
          <p:cNvPr id="8" name="Рисунок 7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88480" y="5733256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Тормоза машины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698477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b="1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ahoma" pitchFamily="34" charset="0"/>
              </a:rPr>
              <a:t>Кого  называют  пешеходом?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1340768"/>
            <a:ext cx="7020272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Правилах дорожного движения  сказано:</a:t>
            </a:r>
          </a:p>
          <a:p>
            <a:pPr algn="just"/>
            <a:r>
              <a:rPr lang="ru-R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«Пешеход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лицо, находящееся вне транспортного средства на дороге и не производящее на ней работу. К пешеходам приравниваются лица, передвигающиеся в инвалидных колясках без двигателей, ведущие велосипед, мопед, мотоцикл, везущие санки, тележку, детскую или инвалидную коляску».</a:t>
            </a:r>
          </a:p>
        </p:txBody>
      </p:sp>
      <p:pic>
        <p:nvPicPr>
          <p:cNvPr id="4" name="Рисунок 3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259411"/>
            <a:ext cx="66247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Значит, пешеходами являются все люди, идущие по дороге пешком, и даже если они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ведут рядом с собой велосипед, мопед или мотоцикл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они тоже пешеходы.</a:t>
            </a:r>
          </a:p>
          <a:p>
            <a:pPr algn="just"/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ahoma" pitchFamily="34" charset="0"/>
              </a:rPr>
              <a:t/>
            </a:r>
            <a:b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ahoma" pitchFamily="34" charset="0"/>
              </a:rPr>
            </a:br>
            <a:endParaRPr lang="ru-RU" dirty="0"/>
          </a:p>
        </p:txBody>
      </p:sp>
      <p:pic>
        <p:nvPicPr>
          <p:cNvPr id="4" name="Рисунок 3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pic>
        <p:nvPicPr>
          <p:cNvPr id="5" name="Рисунок 4" descr="велосипедист.jpg"/>
          <p:cNvPicPr>
            <a:picLocks noChangeAspect="1"/>
          </p:cNvPicPr>
          <p:nvPr/>
        </p:nvPicPr>
        <p:blipFill>
          <a:blip r:embed="rId3" cstate="print"/>
          <a:srcRect t="2672" b="5509"/>
          <a:stretch>
            <a:fillRect/>
          </a:stretch>
        </p:blipFill>
        <p:spPr>
          <a:xfrm>
            <a:off x="683568" y="333096"/>
            <a:ext cx="5808535" cy="396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8200" y="1484784"/>
            <a:ext cx="4038600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Это загородная дорога—шоссе.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 Справа и слева от проезжей части оставлены места для пешеходов.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Это обочины.</a:t>
            </a:r>
            <a:endParaRPr kumimoji="0" lang="ru-RU" sz="24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5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40768"/>
            <a:ext cx="4154756" cy="500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258888" y="4292600"/>
            <a:ext cx="3457128" cy="7925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3923928" y="5085184"/>
            <a:ext cx="792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124075" y="1772817"/>
            <a:ext cx="2591941" cy="5766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55786"/>
            <a:ext cx="8229600" cy="101297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C8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Загородная дорога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00C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643438" y="332656"/>
            <a:ext cx="4105026" cy="61268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Пешеходы идут по обочине навстречу транспорту. Они видят машины, которые едут навстречу.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Если рядом с дорогой есть пешеходная дорожка, то пешеходы идут  только по ней.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i="0" u="none" strike="noStrike" kern="120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 загородных дорогах, так же как и на городских улицах, есть перекрёстки.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7" descr="8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648"/>
            <a:ext cx="4321175" cy="2232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8" descr="9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35548"/>
            <a:ext cx="4321175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1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6135"/>
            <a:ext cx="4320000" cy="177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403648" y="980729"/>
            <a:ext cx="3312368" cy="11521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2771800" y="3284985"/>
            <a:ext cx="1944216" cy="576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3923928" y="5229200"/>
            <a:ext cx="792088" cy="720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8" y="4300641"/>
            <a:ext cx="69847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Пешеходы, передвигающиеся в инвалидных колясках без двигателя, а также ведущие рядом с собой велосипед, мопед или мотоцикл, должны следовать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по ходу движения транспортных средств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стрел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8480" y="6093296"/>
            <a:ext cx="504000" cy="504000"/>
          </a:xfrm>
          <a:prstGeom prst="rect">
            <a:avLst/>
          </a:prstGeom>
        </p:spPr>
      </p:pic>
      <p:pic>
        <p:nvPicPr>
          <p:cNvPr id="5" name="Рисунок 4" descr="инвалидная коляска.jpg"/>
          <p:cNvPicPr>
            <a:picLocks noChangeAspect="1"/>
          </p:cNvPicPr>
          <p:nvPr/>
        </p:nvPicPr>
        <p:blipFill>
          <a:blip r:embed="rId4" cstate="print"/>
          <a:srcRect t="5040" b="14321"/>
          <a:stretch>
            <a:fillRect/>
          </a:stretch>
        </p:blipFill>
        <p:spPr>
          <a:xfrm>
            <a:off x="539552" y="332656"/>
            <a:ext cx="6488190" cy="392400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На дороге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829</Words>
  <Application>Microsoft Office PowerPoint</Application>
  <PresentationFormat>Экран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Правила дорожного движения на загородной дороге</vt:lpstr>
      <vt:lpstr>Большинство дорожно-транспортных происшествий совершаются по причинам: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Вопрос №1</vt:lpstr>
      <vt:lpstr>                Вопрос №2</vt:lpstr>
      <vt:lpstr>                Вопрос №3</vt:lpstr>
      <vt:lpstr>                Вопрос №4</vt:lpstr>
      <vt:lpstr>                Вопрос №5</vt:lpstr>
      <vt:lpstr>                Вопрос №6</vt:lpstr>
      <vt:lpstr>                Вопрос №7</vt:lpstr>
      <vt:lpstr>                Вопрос №8</vt:lpstr>
      <vt:lpstr>                Вопрос №9</vt:lpstr>
      <vt:lpstr>                Вопрос №10</vt:lpstr>
      <vt:lpstr>                Вопрос №11</vt:lpstr>
      <vt:lpstr>Слайд 24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на загородной дороге</dc:title>
  <dc:creator>1</dc:creator>
  <cp:lastModifiedBy>Admin</cp:lastModifiedBy>
  <cp:revision>79</cp:revision>
  <dcterms:created xsi:type="dcterms:W3CDTF">2016-02-05T19:14:09Z</dcterms:created>
  <dcterms:modified xsi:type="dcterms:W3CDTF">2018-06-07T16:57:27Z</dcterms:modified>
</cp:coreProperties>
</file>